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Designing a Production-Ready Fraud Decision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Translating raw transaction data into an actionable, explainable system that protects revenue while preserving conversion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3796" y="1284803"/>
            <a:ext cx="6869668" cy="586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Production Decision Waterfall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796" y="2832497"/>
            <a:ext cx="8252460" cy="338328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3308" y="3375707"/>
            <a:ext cx="279645" cy="2796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23842" y="3285451"/>
            <a:ext cx="1966254" cy="245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Challenge Slice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4423842" y="3601144"/>
            <a:ext cx="3976202" cy="17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Queue suspicious for review</a:t>
            </a:r>
            <a:endParaRPr lang="en-US" sz="1050" dirty="0"/>
          </a:p>
        </p:txBody>
      </p:sp>
      <p:sp>
        <p:nvSpPr>
          <p:cNvPr id="7" name="Text 3"/>
          <p:cNvSpPr/>
          <p:nvPr/>
        </p:nvSpPr>
        <p:spPr>
          <a:xfrm>
            <a:off x="4423842" y="4264209"/>
            <a:ext cx="1966254" cy="24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Reject Signatures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4423842" y="4579901"/>
            <a:ext cx="3976202" cy="17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Block high-confidence infra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3308" y="4188426"/>
            <a:ext cx="279645" cy="2796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423842" y="5251705"/>
            <a:ext cx="1966254" cy="245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Accept Traffic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4423842" y="5567398"/>
            <a:ext cx="3976202" cy="179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majority flow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3308" y="5219616"/>
            <a:ext cx="279645" cy="2796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61552" y="2258616"/>
            <a:ext cx="3859530" cy="351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Auditable, Balanced, Deployable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561552" y="2765227"/>
            <a:ext cx="4232434" cy="547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Accept: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Majority of traffic flows frictionless to protect conversion and customer trust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9561552" y="3452693"/>
            <a:ext cx="4232434" cy="82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Reject: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Only high-confidence patterns like proven corridor signatures and velocity extremes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9561552" y="4414123"/>
            <a:ext cx="4232434" cy="82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Challenge:</a:t>
            </a:r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Model-ranked attack-risk scores trigger authentication or manual review with clear reason codes</a:t>
            </a:r>
            <a:endParaRPr lang="en-US" sz="1450" dirty="0"/>
          </a:p>
        </p:txBody>
      </p:sp>
      <p:sp>
        <p:nvSpPr>
          <p:cNvPr id="17" name="Shape 11"/>
          <p:cNvSpPr/>
          <p:nvPr/>
        </p:nvSpPr>
        <p:spPr>
          <a:xfrm>
            <a:off x="9561552" y="5504124"/>
            <a:ext cx="4232434" cy="30956"/>
          </a:xfrm>
          <a:prstGeom prst="rect">
            <a:avLst/>
          </a:prstGeom>
          <a:solidFill>
            <a:srgbClr val="443728">
              <a:alpha val="50000"/>
            </a:srgbClr>
          </a:solidFill>
          <a:ln/>
        </p:spPr>
      </p:sp>
      <p:sp>
        <p:nvSpPr>
          <p:cNvPr id="18" name="Text 12"/>
          <p:cNvSpPr/>
          <p:nvPr/>
        </p:nvSpPr>
        <p:spPr>
          <a:xfrm>
            <a:off x="9561552" y="5709404"/>
            <a:ext cx="4232434" cy="10958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Every decision includes explainability. Operational capacity is controlled. This system balances fraud loss reduction with conversion protection—ready for production deployment.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02782"/>
            <a:ext cx="1160978" cy="426244"/>
          </a:xfrm>
          <a:prstGeom prst="roundRect">
            <a:avLst>
              <a:gd name="adj" fmla="val 17880"/>
            </a:avLst>
          </a:prstGeom>
          <a:solidFill>
            <a:srgbClr val="EBE2E0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370767"/>
            <a:ext cx="88880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OVERVIEW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197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From Data to Decisions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93790" y="3223736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7" name="Text 5"/>
          <p:cNvSpPr/>
          <p:nvPr/>
        </p:nvSpPr>
        <p:spPr>
          <a:xfrm>
            <a:off x="793790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Pattern Discovery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3888462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concentrated abuse signatures in booking behavior and infrastructure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28548" y="286869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3223736"/>
            <a:ext cx="6408063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1" name="Text 9"/>
          <p:cNvSpPr/>
          <p:nvPr/>
        </p:nvSpPr>
        <p:spPr>
          <a:xfrm>
            <a:off x="7428548" y="3398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28548" y="3888462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Translated patterns into auditable signals across exposure, urgency, and velocity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366147"/>
            <a:ext cx="6407944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554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Model Validation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603087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attack-risk proxy with time-aware testing and explainability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428548" y="501110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366147"/>
            <a:ext cx="6408063" cy="3048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9" name="Text 17"/>
          <p:cNvSpPr/>
          <p:nvPr/>
        </p:nvSpPr>
        <p:spPr>
          <a:xfrm>
            <a:off x="7428548" y="554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Decision Waterfall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28548" y="6030873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Deployed three-tier system with clear reason codes and capacity controls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961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Core Principle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945130"/>
            <a:ext cx="6571417" cy="3388281"/>
          </a:xfrm>
          <a:prstGeom prst="roundRect">
            <a:avLst>
              <a:gd name="adj" fmla="val 4820"/>
            </a:avLst>
          </a:prstGeom>
          <a:solidFill>
            <a:srgbClr val="835E54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3171944"/>
            <a:ext cx="6117788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deliverable is not a model—it's a decision system</a:t>
            </a:r>
            <a:endParaRPr lang="en-US" sz="6150" dirty="0"/>
          </a:p>
        </p:txBody>
      </p:sp>
      <p:sp>
        <p:nvSpPr>
          <p:cNvPr id="5" name="Text 3"/>
          <p:cNvSpPr/>
          <p:nvPr/>
        </p:nvSpPr>
        <p:spPr>
          <a:xfrm>
            <a:off x="7599521" y="314920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fraud systems require asymmetric response strategies. Automatic rejection only when confidence is high. Challenge when suspicious but uncertain. Accept the majority to protect conversion and customer experience.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8048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models are supporting components inside an auditable waterfall, not standalone predictors.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83950"/>
            <a:ext cx="66438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Managing Asymmetric Cost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Fraud Loss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Chargebacks, investigations, partner friction, and brand damage when attacks succeed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Conversion Loss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Revenue impact, trust erosion, and reputation harm from blocking legitimate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32891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Operational Capacity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57577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queues must stay manageable—challenge decisions need clear volume caps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849630"/>
            <a:ext cx="9001244" cy="668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Critical Pattern: The Zero-Night Cluster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8784" y="2317909"/>
            <a:ext cx="8353544" cy="45647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850317" y="4456760"/>
            <a:ext cx="1935595" cy="263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Zero-night Stays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738022" y="4427060"/>
            <a:ext cx="1935594" cy="263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Specific Corridor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350350" y="4304896"/>
            <a:ext cx="1935595" cy="526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Overrepresented Payment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9631918" y="2022515"/>
            <a:ext cx="4257199" cy="8020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Structured Abuse, Not Random Noise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9631918" y="3026212"/>
            <a:ext cx="4257199" cy="1330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Zero-night bookings showed dramatically lower authorization rates. But the signal strengthened when combined with geography and payment method.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631918" y="4537948"/>
            <a:ext cx="4257199" cy="26603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specific corridor emerged—booker country, issuing country, and hotel country concentrated into predictable routes. American Express was overrepresented in this segment, creating a compound signature consistent with scripted testing rather than organic travel demand.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4795"/>
            <a:ext cx="74958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Velocity and Timeline Evidence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77202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7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High-Velocity Entities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6307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IPs and emails generating unusually high daily attempts across multiple cards—consistent with automation, not human booking behavior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377202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07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Attack Windows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56307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Fraud outcomes concentrated on specific dates, suggesting coordinated campaigns rather than static background fraud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377202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07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Urgency Amplification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56307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Country mismatch alone is normal in travel, but full mismatch combined with urgent booking and new properties elevated risk meaningfully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3138"/>
            <a:ext cx="100329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Engineered Features: Four Signal Families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55545"/>
            <a:ext cx="3090505" cy="3862864"/>
          </a:xfrm>
          <a:prstGeom prst="roundRect">
            <a:avLst>
              <a:gd name="adj" fmla="val 3083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486025"/>
            <a:ext cx="3029545" cy="680442"/>
          </a:xfrm>
          <a:prstGeom prst="roundRect">
            <a:avLst>
              <a:gd name="adj" fmla="val 8626"/>
            </a:avLst>
          </a:prstGeom>
          <a:solidFill>
            <a:srgbClr val="EBE2E0"/>
          </a:solidFill>
          <a:ln/>
        </p:spPr>
      </p:sp>
      <p:sp>
        <p:nvSpPr>
          <p:cNvPr id="5" name="Text 3"/>
          <p:cNvSpPr/>
          <p:nvPr/>
        </p:nvSpPr>
        <p:spPr>
          <a:xfrm>
            <a:off x="2168962" y="26097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393281"/>
            <a:ext cx="257591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Exposure &amp; Economics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238030"/>
            <a:ext cx="257591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Price-per-night and log-scaled amounts capture expected loss variance—a €1,200 booking isn't the same risk as €120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4111109" y="2455545"/>
            <a:ext cx="3090624" cy="3862864"/>
          </a:xfrm>
          <a:prstGeom prst="roundRect">
            <a:avLst>
              <a:gd name="adj" fmla="val 3082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4141589" y="2486025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EBE2E0"/>
          </a:solidFill>
          <a:ln/>
        </p:spPr>
      </p:sp>
      <p:sp>
        <p:nvSpPr>
          <p:cNvPr id="10" name="Text 8"/>
          <p:cNvSpPr/>
          <p:nvPr/>
        </p:nvSpPr>
        <p:spPr>
          <a:xfrm>
            <a:off x="5486281" y="26097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4368403" y="3393281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Urgency Signals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4368403" y="3883700"/>
            <a:ext cx="257603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Booking window combined with mismatch creates interaction effects that map to real attack behavior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2455545"/>
            <a:ext cx="3090624" cy="3862864"/>
          </a:xfrm>
          <a:prstGeom prst="roundRect">
            <a:avLst>
              <a:gd name="adj" fmla="val 3082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459027" y="2486025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EBE2E0"/>
          </a:solidFill>
          <a:ln/>
        </p:spPr>
      </p:sp>
      <p:sp>
        <p:nvSpPr>
          <p:cNvPr id="15" name="Text 13"/>
          <p:cNvSpPr/>
          <p:nvPr/>
        </p:nvSpPr>
        <p:spPr>
          <a:xfrm>
            <a:off x="8803719" y="26097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7685842" y="3393281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Consistency Scores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85842" y="3883700"/>
            <a:ext cx="257603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Mismatch gradient across booker, issuer, and hotel country—not naive rules, but combined inconsistency measures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10745986" y="2455545"/>
            <a:ext cx="3090624" cy="3862864"/>
          </a:xfrm>
          <a:prstGeom prst="roundRect">
            <a:avLst>
              <a:gd name="adj" fmla="val 3082"/>
            </a:avLst>
          </a:prstGeom>
          <a:solidFill>
            <a:srgbClr val="FFFCFA"/>
          </a:solidFill>
          <a:ln w="30480">
            <a:solidFill>
              <a:srgbClr val="D1C8C6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10776466" y="2486025"/>
            <a:ext cx="3029664" cy="680442"/>
          </a:xfrm>
          <a:prstGeom prst="roundRect">
            <a:avLst>
              <a:gd name="adj" fmla="val 8626"/>
            </a:avLst>
          </a:prstGeom>
          <a:solidFill>
            <a:srgbClr val="EBE2E0"/>
          </a:solidFill>
          <a:ln/>
        </p:spPr>
      </p:sp>
      <p:sp>
        <p:nvSpPr>
          <p:cNvPr id="20" name="Text 18"/>
          <p:cNvSpPr/>
          <p:nvPr/>
        </p:nvSpPr>
        <p:spPr>
          <a:xfrm>
            <a:off x="12121158" y="260973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11003280" y="3393281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Behavioral Velocity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003280" y="3883700"/>
            <a:ext cx="257603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Day-level metrics for IP/email activity, distinct cards touched, and churn ratios that flag infrastructure reuse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93790" y="65735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Every feature has a clear explanation—no black boxes. If a booking is challenged, we can articulate exactly why.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1541"/>
            <a:ext cx="6984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Attack-Risk Proxy Model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7296"/>
            <a:ext cx="499324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Why Not Predict "Fraud" Directly?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829401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Confirmed fraud labels are sparse, delayed, and incomplete in short windows. Instead, we model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attack risk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—a real-time signal for abuse traffic worth challenging or reviewing.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508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proxy combines confirmed fraud with high-confidence testing signatures like insufficient funds plus velocity spikes, or refusals matching proven EDA patterns.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7778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drives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highlight>
                  <a:srgbClr val="C9907C"/>
                </a:highlight>
                <a:latin typeface="Open Sans" pitchFamily="34" charset="0"/>
                <a:ea typeface="Open Sans" pitchFamily="34" charset="-122"/>
                <a:cs typeface="Open Sans" pitchFamily="34" charset="-120"/>
              </a:rPr>
              <a:t>Challenge decisions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not automatic rejection—preserving defensibility.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599521" y="2205633"/>
            <a:ext cx="3008948" cy="2864525"/>
          </a:xfrm>
          <a:prstGeom prst="roundRect">
            <a:avLst>
              <a:gd name="adj" fmla="val 332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833955" y="2440067"/>
            <a:ext cx="25400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LightGBM Classifier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833955" y="3021211"/>
            <a:ext cx="254007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for Precision@K and PR-AUC, not accuracy—top-of-list ranking matters operationally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10835283" y="2205633"/>
            <a:ext cx="3008948" cy="2864525"/>
          </a:xfrm>
          <a:prstGeom prst="roundRect">
            <a:avLst>
              <a:gd name="adj" fmla="val 3326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1069717" y="2440067"/>
            <a:ext cx="254007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Time-Aware Validation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069717" y="3375541"/>
            <a:ext cx="254007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Walk-forward splits prevent information leakage and reflect real deployment conditions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599521" y="5296972"/>
            <a:ext cx="6244709" cy="1775817"/>
          </a:xfrm>
          <a:prstGeom prst="roundRect">
            <a:avLst>
              <a:gd name="adj" fmla="val 5365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833955" y="55314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SHAP Explainability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833955" y="6112550"/>
            <a:ext cx="577584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Every score comes with reason codes like urgency-plus-mismatch or high churn velocity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183" y="837486"/>
            <a:ext cx="7747635" cy="1246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Unsupervised Layer for Emerging Threats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8183" y="2347436"/>
            <a:ext cx="7747635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Fraud tactics evolve. An Isolation Forest trained only on clean normal behavior provides coverage for unknown patterns without requiring labels.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83" y="3144798"/>
            <a:ext cx="997387" cy="14157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70948" y="3344228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Tight Baseline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870948" y="3761065"/>
            <a:ext cx="657486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 learns only from verified normal traffic to establish behavioral boundaries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3" y="4560570"/>
            <a:ext cx="997387" cy="141577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70948" y="4760000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Capacity Control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870948" y="5176838"/>
            <a:ext cx="657486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Capped at top 1% anomalies per day to keep review workload predictable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83" y="5976342"/>
            <a:ext cx="997387" cy="141577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70948" y="6175772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Validation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1870948" y="6592610"/>
            <a:ext cx="6574869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Checked overlap with hot IPs and corridor clusters to confirm meaningfulness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2026-01-30T12:11:10Z</dcterms:created>
  <dcterms:modified xsi:type="dcterms:W3CDTF">2026-01-30T12:11:10Z</dcterms:modified>
</cp:coreProperties>
</file>